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2" r:id="rId4"/>
    <p:sldId id="258" r:id="rId5"/>
    <p:sldId id="259" r:id="rId6"/>
    <p:sldId id="276" r:id="rId7"/>
    <p:sldId id="275" r:id="rId8"/>
    <p:sldId id="270" r:id="rId9"/>
    <p:sldId id="273" r:id="rId10"/>
    <p:sldId id="274" r:id="rId11"/>
    <p:sldId id="260" r:id="rId12"/>
    <p:sldId id="261" r:id="rId13"/>
    <p:sldId id="277" r:id="rId14"/>
    <p:sldId id="267" r:id="rId15"/>
    <p:sldId id="269" r:id="rId16"/>
    <p:sldId id="278" r:id="rId17"/>
    <p:sldId id="271" r:id="rId1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4660"/>
  </p:normalViewPr>
  <p:slideViewPr>
    <p:cSldViewPr>
      <p:cViewPr varScale="1">
        <p:scale>
          <a:sx n="73" d="100"/>
          <a:sy n="73" d="100"/>
        </p:scale>
        <p:origin x="-109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41F8951-2363-4D30-AE85-26BD622B00BD}" type="datetimeFigureOut">
              <a:rPr lang="es-ES" smtClean="0"/>
              <a:t>10/04/2013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B9A423D-A249-4872-B8E6-28D15C28C522}" type="slidenum">
              <a:rPr lang="es-ES" smtClean="0"/>
              <a:t>‹Nº›</a:t>
            </a:fld>
            <a:endParaRPr lang="es-ES"/>
          </a:p>
        </p:txBody>
      </p:sp>
    </p:spTree>
    <p:extLst>
      <p:ext uri="{BB962C8B-B14F-4D97-AF65-F5344CB8AC3E}">
        <p14:creationId xmlns:p14="http://schemas.microsoft.com/office/powerpoint/2010/main" val="976855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41F8951-2363-4D30-AE85-26BD622B00BD}" type="datetimeFigureOut">
              <a:rPr lang="es-ES" smtClean="0"/>
              <a:t>10/04/2013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B9A423D-A249-4872-B8E6-28D15C28C522}" type="slidenum">
              <a:rPr lang="es-ES" smtClean="0"/>
              <a:t>‹Nº›</a:t>
            </a:fld>
            <a:endParaRPr lang="es-ES"/>
          </a:p>
        </p:txBody>
      </p:sp>
    </p:spTree>
    <p:extLst>
      <p:ext uri="{BB962C8B-B14F-4D97-AF65-F5344CB8AC3E}">
        <p14:creationId xmlns:p14="http://schemas.microsoft.com/office/powerpoint/2010/main" val="1867125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41F8951-2363-4D30-AE85-26BD622B00BD}" type="datetimeFigureOut">
              <a:rPr lang="es-ES" smtClean="0"/>
              <a:t>10/04/2013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B9A423D-A249-4872-B8E6-28D15C28C522}" type="slidenum">
              <a:rPr lang="es-ES" smtClean="0"/>
              <a:t>‹Nº›</a:t>
            </a:fld>
            <a:endParaRPr lang="es-ES"/>
          </a:p>
        </p:txBody>
      </p:sp>
    </p:spTree>
    <p:extLst>
      <p:ext uri="{BB962C8B-B14F-4D97-AF65-F5344CB8AC3E}">
        <p14:creationId xmlns:p14="http://schemas.microsoft.com/office/powerpoint/2010/main" val="3727702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41F8951-2363-4D30-AE85-26BD622B00BD}" type="datetimeFigureOut">
              <a:rPr lang="es-ES" smtClean="0"/>
              <a:t>10/04/2013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B9A423D-A249-4872-B8E6-28D15C28C522}" type="slidenum">
              <a:rPr lang="es-ES" smtClean="0"/>
              <a:t>‹Nº›</a:t>
            </a:fld>
            <a:endParaRPr lang="es-ES"/>
          </a:p>
        </p:txBody>
      </p:sp>
    </p:spTree>
    <p:extLst>
      <p:ext uri="{BB962C8B-B14F-4D97-AF65-F5344CB8AC3E}">
        <p14:creationId xmlns:p14="http://schemas.microsoft.com/office/powerpoint/2010/main" val="465269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41F8951-2363-4D30-AE85-26BD622B00BD}" type="datetimeFigureOut">
              <a:rPr lang="es-ES" smtClean="0"/>
              <a:t>10/04/2013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B9A423D-A249-4872-B8E6-28D15C28C522}" type="slidenum">
              <a:rPr lang="es-ES" smtClean="0"/>
              <a:t>‹Nº›</a:t>
            </a:fld>
            <a:endParaRPr lang="es-ES"/>
          </a:p>
        </p:txBody>
      </p:sp>
    </p:spTree>
    <p:extLst>
      <p:ext uri="{BB962C8B-B14F-4D97-AF65-F5344CB8AC3E}">
        <p14:creationId xmlns:p14="http://schemas.microsoft.com/office/powerpoint/2010/main" val="2526629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41F8951-2363-4D30-AE85-26BD622B00BD}" type="datetimeFigureOut">
              <a:rPr lang="es-ES" smtClean="0"/>
              <a:t>10/04/2013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B9A423D-A249-4872-B8E6-28D15C28C522}" type="slidenum">
              <a:rPr lang="es-ES" smtClean="0"/>
              <a:t>‹Nº›</a:t>
            </a:fld>
            <a:endParaRPr lang="es-ES"/>
          </a:p>
        </p:txBody>
      </p:sp>
    </p:spTree>
    <p:extLst>
      <p:ext uri="{BB962C8B-B14F-4D97-AF65-F5344CB8AC3E}">
        <p14:creationId xmlns:p14="http://schemas.microsoft.com/office/powerpoint/2010/main" val="502933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41F8951-2363-4D30-AE85-26BD622B00BD}" type="datetimeFigureOut">
              <a:rPr lang="es-ES" smtClean="0"/>
              <a:t>10/04/2013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B9A423D-A249-4872-B8E6-28D15C28C522}" type="slidenum">
              <a:rPr lang="es-ES" smtClean="0"/>
              <a:t>‹Nº›</a:t>
            </a:fld>
            <a:endParaRPr lang="es-ES"/>
          </a:p>
        </p:txBody>
      </p:sp>
    </p:spTree>
    <p:extLst>
      <p:ext uri="{BB962C8B-B14F-4D97-AF65-F5344CB8AC3E}">
        <p14:creationId xmlns:p14="http://schemas.microsoft.com/office/powerpoint/2010/main" val="2750547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41F8951-2363-4D30-AE85-26BD622B00BD}" type="datetimeFigureOut">
              <a:rPr lang="es-ES" smtClean="0"/>
              <a:t>10/04/2013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B9A423D-A249-4872-B8E6-28D15C28C522}" type="slidenum">
              <a:rPr lang="es-ES" smtClean="0"/>
              <a:t>‹Nº›</a:t>
            </a:fld>
            <a:endParaRPr lang="es-ES"/>
          </a:p>
        </p:txBody>
      </p:sp>
    </p:spTree>
    <p:extLst>
      <p:ext uri="{BB962C8B-B14F-4D97-AF65-F5344CB8AC3E}">
        <p14:creationId xmlns:p14="http://schemas.microsoft.com/office/powerpoint/2010/main" val="317501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41F8951-2363-4D30-AE85-26BD622B00BD}" type="datetimeFigureOut">
              <a:rPr lang="es-ES" smtClean="0"/>
              <a:t>10/04/2013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B9A423D-A249-4872-B8E6-28D15C28C522}" type="slidenum">
              <a:rPr lang="es-ES" smtClean="0"/>
              <a:t>‹Nº›</a:t>
            </a:fld>
            <a:endParaRPr lang="es-ES"/>
          </a:p>
        </p:txBody>
      </p:sp>
    </p:spTree>
    <p:extLst>
      <p:ext uri="{BB962C8B-B14F-4D97-AF65-F5344CB8AC3E}">
        <p14:creationId xmlns:p14="http://schemas.microsoft.com/office/powerpoint/2010/main" val="3778369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41F8951-2363-4D30-AE85-26BD622B00BD}" type="datetimeFigureOut">
              <a:rPr lang="es-ES" smtClean="0"/>
              <a:t>10/04/2013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B9A423D-A249-4872-B8E6-28D15C28C522}" type="slidenum">
              <a:rPr lang="es-ES" smtClean="0"/>
              <a:t>‹Nº›</a:t>
            </a:fld>
            <a:endParaRPr lang="es-ES"/>
          </a:p>
        </p:txBody>
      </p:sp>
    </p:spTree>
    <p:extLst>
      <p:ext uri="{BB962C8B-B14F-4D97-AF65-F5344CB8AC3E}">
        <p14:creationId xmlns:p14="http://schemas.microsoft.com/office/powerpoint/2010/main" val="1545966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41F8951-2363-4D30-AE85-26BD622B00BD}" type="datetimeFigureOut">
              <a:rPr lang="es-ES" smtClean="0"/>
              <a:t>10/04/2013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B9A423D-A249-4872-B8E6-28D15C28C522}" type="slidenum">
              <a:rPr lang="es-ES" smtClean="0"/>
              <a:t>‹Nº›</a:t>
            </a:fld>
            <a:endParaRPr lang="es-ES"/>
          </a:p>
        </p:txBody>
      </p:sp>
    </p:spTree>
    <p:extLst>
      <p:ext uri="{BB962C8B-B14F-4D97-AF65-F5344CB8AC3E}">
        <p14:creationId xmlns:p14="http://schemas.microsoft.com/office/powerpoint/2010/main" val="3202238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1F8951-2363-4D30-AE85-26BD622B00BD}" type="datetimeFigureOut">
              <a:rPr lang="es-ES" smtClean="0"/>
              <a:t>10/04/2013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9A423D-A249-4872-B8E6-28D15C28C522}" type="slidenum">
              <a:rPr lang="es-ES" smtClean="0"/>
              <a:t>‹Nº›</a:t>
            </a:fld>
            <a:endParaRPr lang="es-ES"/>
          </a:p>
        </p:txBody>
      </p:sp>
    </p:spTree>
    <p:extLst>
      <p:ext uri="{BB962C8B-B14F-4D97-AF65-F5344CB8AC3E}">
        <p14:creationId xmlns:p14="http://schemas.microsoft.com/office/powerpoint/2010/main" val="1287756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788" y="0"/>
            <a:ext cx="9126537"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ctrTitle"/>
          </p:nvPr>
        </p:nvSpPr>
        <p:spPr>
          <a:xfrm>
            <a:off x="685006" y="2693987"/>
            <a:ext cx="7772400" cy="1470025"/>
          </a:xfrm>
        </p:spPr>
        <p:txBody>
          <a:bodyPr/>
          <a:lstStyle/>
          <a:p>
            <a:r>
              <a:rPr lang="es-ES" b="1" dirty="0" smtClean="0"/>
              <a:t>PROTECCION DE DATOS DE CARÁCTER PERSONAL</a:t>
            </a:r>
            <a:endParaRPr lang="es-ES" b="1" dirty="0"/>
          </a:p>
        </p:txBody>
      </p:sp>
    </p:spTree>
    <p:extLst>
      <p:ext uri="{BB962C8B-B14F-4D97-AF65-F5344CB8AC3E}">
        <p14:creationId xmlns:p14="http://schemas.microsoft.com/office/powerpoint/2010/main" val="371802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12700"/>
            <a:ext cx="9126537"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normAutofit fontScale="90000"/>
          </a:bodyPr>
          <a:lstStyle/>
          <a:p>
            <a:r>
              <a:rPr lang="es-ES" dirty="0" smtClean="0"/>
              <a:t>AGENCIA ESPAÑOLA DE PROTECCION DE DATOS</a:t>
            </a:r>
            <a:endParaRPr lang="es-ES" dirty="0"/>
          </a:p>
        </p:txBody>
      </p:sp>
      <p:sp>
        <p:nvSpPr>
          <p:cNvPr id="3" name="2 Marcador de contenido"/>
          <p:cNvSpPr>
            <a:spLocks noGrp="1"/>
          </p:cNvSpPr>
          <p:nvPr>
            <p:ph idx="1"/>
          </p:nvPr>
        </p:nvSpPr>
        <p:spPr/>
        <p:txBody>
          <a:bodyPr/>
          <a:lstStyle/>
          <a:p>
            <a:pPr marL="0" indent="0" algn="ctr">
              <a:buNone/>
            </a:pPr>
            <a:r>
              <a:rPr lang="es-ES" dirty="0" smtClean="0"/>
              <a:t>ESTRUCTURA</a:t>
            </a:r>
            <a:endParaRPr lang="es-ES" dirty="0"/>
          </a:p>
        </p:txBody>
      </p:sp>
      <p:pic>
        <p:nvPicPr>
          <p:cNvPr id="2052" name="Picture 4" descr="C:\Users\antonio\AppData\Local\Temp\la foto.PNG"/>
          <p:cNvPicPr>
            <a:picLocks noChangeAspect="1" noChangeArrowheads="1"/>
          </p:cNvPicPr>
          <p:nvPr/>
        </p:nvPicPr>
        <p:blipFill rotWithShape="1">
          <a:blip r:embed="rId3">
            <a:extLst>
              <a:ext uri="{28A0092B-C50C-407E-A947-70E740481C1C}">
                <a14:useLocalDpi xmlns:a14="http://schemas.microsoft.com/office/drawing/2010/main" val="0"/>
              </a:ext>
            </a:extLst>
          </a:blip>
          <a:srcRect l="11027" t="21220" b="35614"/>
          <a:stretch/>
        </p:blipFill>
        <p:spPr bwMode="auto">
          <a:xfrm>
            <a:off x="649357" y="2237197"/>
            <a:ext cx="7843697" cy="3424051"/>
          </a:xfrm>
          <a:prstGeom prst="rect">
            <a:avLst/>
          </a:prstGeom>
          <a:ln>
            <a:noFill/>
          </a:ln>
          <a:effectLst>
            <a:outerShdw blurRad="50800" dist="38100" dir="2700000" algn="tl" rotWithShape="0">
              <a:prstClr val="black">
                <a:alpha val="40000"/>
              </a:prstClr>
            </a:outerShdw>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604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9525"/>
            <a:ext cx="9126537"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467544" y="314320"/>
            <a:ext cx="8229600" cy="1143000"/>
          </a:xfrm>
        </p:spPr>
        <p:txBody>
          <a:bodyPr/>
          <a:lstStyle/>
          <a:p>
            <a:r>
              <a:rPr lang="es-ES" dirty="0" smtClean="0"/>
              <a:t>APLICACIÓN DE LA LOPD I</a:t>
            </a:r>
            <a:endParaRPr lang="es-ES" dirty="0"/>
          </a:p>
        </p:txBody>
      </p:sp>
      <p:sp>
        <p:nvSpPr>
          <p:cNvPr id="8" name="7 Marcador de contenido"/>
          <p:cNvSpPr>
            <a:spLocks noGrp="1"/>
          </p:cNvSpPr>
          <p:nvPr>
            <p:ph sz="half" idx="1"/>
          </p:nvPr>
        </p:nvSpPr>
        <p:spPr>
          <a:xfrm>
            <a:off x="1187624" y="1628800"/>
            <a:ext cx="2880320" cy="4752528"/>
          </a:xfrm>
        </p:spPr>
        <p:txBody>
          <a:bodyPr>
            <a:normAutofit fontScale="92500" lnSpcReduction="20000"/>
          </a:bodyPr>
          <a:lstStyle/>
          <a:p>
            <a:pPr marL="0" indent="0" algn="just">
              <a:buNone/>
            </a:pPr>
            <a:r>
              <a:rPr lang="es-ES" dirty="0" smtClean="0"/>
              <a:t>NOTIFICACION </a:t>
            </a:r>
          </a:p>
          <a:p>
            <a:pPr marL="0" indent="0" algn="just">
              <a:buNone/>
            </a:pPr>
            <a:r>
              <a:rPr lang="es-ES" dirty="0" smtClean="0"/>
              <a:t>FICHEROS</a:t>
            </a:r>
          </a:p>
          <a:p>
            <a:pPr marL="0" indent="0" algn="just">
              <a:buNone/>
            </a:pPr>
            <a:endParaRPr lang="es-ES" dirty="0" smtClean="0"/>
          </a:p>
          <a:p>
            <a:pPr marL="0" indent="0" algn="just">
              <a:buNone/>
            </a:pPr>
            <a:r>
              <a:rPr lang="es-ES" sz="2600" dirty="0"/>
              <a:t>El primer paso en el cumplimiento de la Ley </a:t>
            </a:r>
            <a:r>
              <a:rPr lang="es-ES" sz="2600" dirty="0" smtClean="0"/>
              <a:t>Orgánica </a:t>
            </a:r>
            <a:r>
              <a:rPr lang="es-ES" sz="2600" dirty="0"/>
              <a:t>de Protección de Datos es la obligación de notificar los ficheros que contengan datos de carácter personal a la AEPD, por parte del Responsable de Ficheros.</a:t>
            </a:r>
          </a:p>
          <a:p>
            <a:pPr marL="0" indent="0" algn="just">
              <a:buNone/>
            </a:pPr>
            <a:endParaRPr lang="es-ES" dirty="0"/>
          </a:p>
        </p:txBody>
      </p:sp>
      <p:pic>
        <p:nvPicPr>
          <p:cNvPr id="2051" name="Picture 3" descr="C:\Users\antonio\Downloads\la foto.PNG"/>
          <p:cNvPicPr>
            <a:picLocks noChangeAspect="1" noChangeArrowheads="1"/>
          </p:cNvPicPr>
          <p:nvPr/>
        </p:nvPicPr>
        <p:blipFill rotWithShape="1">
          <a:blip r:embed="rId3">
            <a:extLst>
              <a:ext uri="{28A0092B-C50C-407E-A947-70E740481C1C}">
                <a14:useLocalDpi xmlns:a14="http://schemas.microsoft.com/office/drawing/2010/main" val="0"/>
              </a:ext>
            </a:extLst>
          </a:blip>
          <a:srcRect l="-294" t="16238" r="-2364" b="10276"/>
          <a:stretch/>
        </p:blipFill>
        <p:spPr bwMode="auto">
          <a:xfrm>
            <a:off x="4881411" y="1700807"/>
            <a:ext cx="2693343" cy="45836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921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9525"/>
            <a:ext cx="9126537"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95736" y="1628799"/>
            <a:ext cx="4896544" cy="4608513"/>
          </a:xfrm>
          <a:prstGeom prst="rect">
            <a:avLst/>
          </a:prstGeom>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lstStyle/>
          <a:p>
            <a:r>
              <a:rPr lang="es-ES" smtClean="0"/>
              <a:t>APLICACIÓN DE LA LOPD II</a:t>
            </a:r>
            <a:endParaRPr lang="es-ES" dirty="0"/>
          </a:p>
        </p:txBody>
      </p:sp>
      <p:sp>
        <p:nvSpPr>
          <p:cNvPr id="3" name="2 Marcador de contenido"/>
          <p:cNvSpPr>
            <a:spLocks noGrp="1"/>
          </p:cNvSpPr>
          <p:nvPr>
            <p:ph idx="1"/>
          </p:nvPr>
        </p:nvSpPr>
        <p:spPr>
          <a:xfrm>
            <a:off x="457200" y="1600201"/>
            <a:ext cx="8229600" cy="4277072"/>
          </a:xfrm>
        </p:spPr>
        <p:txBody>
          <a:bodyPr>
            <a:normAutofit fontScale="92500" lnSpcReduction="10000"/>
          </a:bodyPr>
          <a:lstStyle/>
          <a:p>
            <a:r>
              <a:rPr lang="es-ES" dirty="0" smtClean="0"/>
              <a:t>DOCUMENTO DE SEGURIDAD: </a:t>
            </a:r>
          </a:p>
          <a:p>
            <a:pPr marL="0" indent="0">
              <a:buNone/>
            </a:pPr>
            <a:endParaRPr lang="es-ES" dirty="0" smtClean="0"/>
          </a:p>
          <a:p>
            <a:pPr lvl="1" algn="just"/>
            <a:r>
              <a:rPr lang="es-ES" dirty="0" smtClean="0"/>
              <a:t>Es responsabilidad del responsable de ficheros la elaboración de un documento que recogerá las medidas de índole técnica y organizativa acorde a la normativa de seguridad vigente que será de obligado cumplimiento para el personal con acceso a los datos de carácter personal</a:t>
            </a:r>
            <a:r>
              <a:rPr lang="es-ES" dirty="0"/>
              <a:t>.</a:t>
            </a:r>
            <a:endParaRPr lang="es-ES" dirty="0" smtClean="0"/>
          </a:p>
          <a:p>
            <a:pPr lvl="1" algn="just"/>
            <a:endParaRPr lang="es-ES" dirty="0" smtClean="0"/>
          </a:p>
          <a:p>
            <a:pPr lvl="1" algn="just"/>
            <a:r>
              <a:rPr lang="es-ES" dirty="0" smtClean="0"/>
              <a:t>Dicho documento debe permanecer actualizado.</a:t>
            </a:r>
            <a:endParaRPr lang="es-ES" dirty="0"/>
          </a:p>
        </p:txBody>
      </p:sp>
    </p:spTree>
    <p:extLst>
      <p:ext uri="{BB962C8B-B14F-4D97-AF65-F5344CB8AC3E}">
        <p14:creationId xmlns:p14="http://schemas.microsoft.com/office/powerpoint/2010/main" val="2492105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12700"/>
            <a:ext cx="9126537"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ES" dirty="0" smtClean="0"/>
              <a:t>APLICACIÓN DE LA LOPD III</a:t>
            </a:r>
            <a:endParaRPr lang="es-ES" dirty="0"/>
          </a:p>
        </p:txBody>
      </p:sp>
      <p:sp>
        <p:nvSpPr>
          <p:cNvPr id="3" name="2 Marcador de contenido"/>
          <p:cNvSpPr>
            <a:spLocks noGrp="1"/>
          </p:cNvSpPr>
          <p:nvPr>
            <p:ph idx="1"/>
          </p:nvPr>
        </p:nvSpPr>
        <p:spPr>
          <a:xfrm>
            <a:off x="467545" y="1654279"/>
            <a:ext cx="5976664" cy="4205063"/>
          </a:xfrm>
        </p:spPr>
        <p:txBody>
          <a:bodyPr>
            <a:normAutofit fontScale="92500" lnSpcReduction="10000"/>
          </a:bodyPr>
          <a:lstStyle/>
          <a:p>
            <a:r>
              <a:rPr lang="es-ES" dirty="0" smtClean="0"/>
              <a:t>DERECHO DE INFORMACION:</a:t>
            </a:r>
          </a:p>
          <a:p>
            <a:endParaRPr lang="es-ES" dirty="0" smtClean="0"/>
          </a:p>
          <a:p>
            <a:pPr lvl="1" algn="just"/>
            <a:r>
              <a:rPr lang="es-ES" dirty="0" smtClean="0"/>
              <a:t>En el momento en que se proceda a la recogida de los datos personales, el interesado debe ser informado previamente de modo expreso, preciso e inequívoco de, entre otros, la existencia de un fichero, de la posibilidad de ejercitar sus derechos y del responsable del tratamiento.</a:t>
            </a:r>
            <a:endParaRPr lang="es-ES" dirty="0"/>
          </a:p>
        </p:txBody>
      </p:sp>
      <p:pic>
        <p:nvPicPr>
          <p:cNvPr id="6147" name="Picture 3" descr="C:\Users\antonio\AppData\Local\Temp\la f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308249" y="3132911"/>
            <a:ext cx="2815861" cy="21118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6073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12700"/>
            <a:ext cx="9126537"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ES" dirty="0" smtClean="0"/>
              <a:t>APLICACIÓN DE LA LOPD IV</a:t>
            </a:r>
            <a:endParaRPr lang="es-ES" dirty="0"/>
          </a:p>
        </p:txBody>
      </p:sp>
      <p:sp>
        <p:nvSpPr>
          <p:cNvPr id="3" name="2 Marcador de contenido"/>
          <p:cNvSpPr>
            <a:spLocks noGrp="1"/>
          </p:cNvSpPr>
          <p:nvPr>
            <p:ph idx="1"/>
          </p:nvPr>
        </p:nvSpPr>
        <p:spPr>
          <a:xfrm>
            <a:off x="1979712" y="1600200"/>
            <a:ext cx="6707088" cy="4525963"/>
          </a:xfrm>
        </p:spPr>
        <p:txBody>
          <a:bodyPr>
            <a:normAutofit fontScale="62500" lnSpcReduction="20000"/>
          </a:bodyPr>
          <a:lstStyle/>
          <a:p>
            <a:r>
              <a:rPr lang="es-ES" dirty="0" smtClean="0"/>
              <a:t>DERECHOS DE LOS USUARIOS: ARCO</a:t>
            </a:r>
          </a:p>
          <a:p>
            <a:endParaRPr lang="es-ES" dirty="0" smtClean="0"/>
          </a:p>
          <a:p>
            <a:pPr lvl="1" algn="just"/>
            <a:r>
              <a:rPr lang="es-ES" dirty="0" smtClean="0"/>
              <a:t>Acceso: Permite al ciudadano conocer y obtener gratuitamente información sobre sus datos de carácter personal sometidos a tratamiento.</a:t>
            </a:r>
          </a:p>
          <a:p>
            <a:pPr lvl="1" algn="just"/>
            <a:endParaRPr lang="es-ES" dirty="0" smtClean="0"/>
          </a:p>
          <a:p>
            <a:pPr lvl="1" algn="just"/>
            <a:r>
              <a:rPr lang="es-ES" dirty="0" smtClean="0"/>
              <a:t>Rectificación: Permite corregir errores, modificar los datos que resulten ser inexactos e incompletos, y garantizar la certeza de la información objeto de tratamiento.</a:t>
            </a:r>
          </a:p>
          <a:p>
            <a:pPr lvl="1" algn="just"/>
            <a:endParaRPr lang="es-ES" dirty="0" smtClean="0"/>
          </a:p>
          <a:p>
            <a:pPr lvl="1" algn="just"/>
            <a:r>
              <a:rPr lang="es-ES" dirty="0" smtClean="0"/>
              <a:t>Cancelación: Permite que se supriman los datos que resulten ser inadecuados o excesivos sin perjuicio del deber de bloqueo recogido en la LOPD.</a:t>
            </a:r>
          </a:p>
          <a:p>
            <a:pPr lvl="1" algn="just"/>
            <a:endParaRPr lang="es-ES" dirty="0" smtClean="0"/>
          </a:p>
          <a:p>
            <a:pPr lvl="1" algn="just"/>
            <a:r>
              <a:rPr lang="es-ES" dirty="0" smtClean="0"/>
              <a:t>Oposición: Derecho del afectado de que no se lleve a cabo el tratamiento de sus datos de carácter personal o se cese en el </a:t>
            </a:r>
            <a:r>
              <a:rPr lang="es-ES" dirty="0"/>
              <a:t>mismo. </a:t>
            </a:r>
          </a:p>
          <a:p>
            <a:pPr lvl="1"/>
            <a:endParaRPr lang="es-ES" dirty="0" smtClean="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64" y="1988840"/>
            <a:ext cx="1856861" cy="345638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0582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12700"/>
            <a:ext cx="9126537"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normAutofit/>
          </a:bodyPr>
          <a:lstStyle/>
          <a:p>
            <a:r>
              <a:rPr lang="es-ES" dirty="0" smtClean="0"/>
              <a:t>INFRACCIONES (ART. 44) </a:t>
            </a:r>
            <a:endParaRPr lang="es-ES" dirty="0"/>
          </a:p>
        </p:txBody>
      </p:sp>
      <p:sp>
        <p:nvSpPr>
          <p:cNvPr id="3" name="2 Marcador de contenido"/>
          <p:cNvSpPr>
            <a:spLocks noGrp="1"/>
          </p:cNvSpPr>
          <p:nvPr>
            <p:ph idx="1"/>
          </p:nvPr>
        </p:nvSpPr>
        <p:spPr>
          <a:xfrm>
            <a:off x="457200" y="2492896"/>
            <a:ext cx="8229600" cy="3633267"/>
          </a:xfrm>
        </p:spPr>
        <p:txBody>
          <a:bodyPr/>
          <a:lstStyle/>
          <a:p>
            <a:pPr marL="0" indent="0">
              <a:buNone/>
            </a:pPr>
            <a:r>
              <a:rPr lang="es-ES" dirty="0"/>
              <a:t>	</a:t>
            </a:r>
            <a:r>
              <a:rPr lang="es-ES" dirty="0" smtClean="0"/>
              <a:t>- LEVES.</a:t>
            </a:r>
          </a:p>
          <a:p>
            <a:pPr marL="0" indent="0">
              <a:buNone/>
            </a:pPr>
            <a:endParaRPr lang="es-ES" dirty="0"/>
          </a:p>
          <a:p>
            <a:pPr marL="0" indent="0">
              <a:buNone/>
            </a:pPr>
            <a:r>
              <a:rPr lang="es-ES" dirty="0" smtClean="0"/>
              <a:t>	-GRAVES.</a:t>
            </a:r>
          </a:p>
          <a:p>
            <a:pPr marL="0" indent="0">
              <a:buNone/>
            </a:pPr>
            <a:endParaRPr lang="es-ES" dirty="0"/>
          </a:p>
          <a:p>
            <a:pPr marL="0" indent="0">
              <a:buNone/>
            </a:pPr>
            <a:r>
              <a:rPr lang="es-ES" dirty="0" smtClean="0"/>
              <a:t>	- MUY GRAVES.</a:t>
            </a:r>
          </a:p>
        </p:txBody>
      </p:sp>
    </p:spTree>
    <p:extLst>
      <p:ext uri="{BB962C8B-B14F-4D97-AF65-F5344CB8AC3E}">
        <p14:creationId xmlns:p14="http://schemas.microsoft.com/office/powerpoint/2010/main" val="21749714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 y="-14000"/>
            <a:ext cx="9126537"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ES" dirty="0" smtClean="0"/>
              <a:t>SANCIONES (ART.45)</a:t>
            </a:r>
            <a:endParaRPr lang="es-ES" dirty="0"/>
          </a:p>
        </p:txBody>
      </p:sp>
      <p:sp>
        <p:nvSpPr>
          <p:cNvPr id="3" name="2 Marcador de contenido"/>
          <p:cNvSpPr>
            <a:spLocks noGrp="1"/>
          </p:cNvSpPr>
          <p:nvPr>
            <p:ph idx="1"/>
          </p:nvPr>
        </p:nvSpPr>
        <p:spPr>
          <a:xfrm>
            <a:off x="457200" y="2492896"/>
            <a:ext cx="8229600" cy="3633267"/>
          </a:xfrm>
        </p:spPr>
        <p:txBody>
          <a:bodyPr/>
          <a:lstStyle/>
          <a:p>
            <a:pPr lvl="1"/>
            <a:r>
              <a:rPr lang="es-ES" dirty="0" smtClean="0"/>
              <a:t>LEVES: multa de 900 a 40.000,00 €.</a:t>
            </a:r>
          </a:p>
          <a:p>
            <a:pPr lvl="1"/>
            <a:endParaRPr lang="es-ES" dirty="0"/>
          </a:p>
          <a:p>
            <a:pPr lvl="1"/>
            <a:r>
              <a:rPr lang="es-ES" dirty="0" smtClean="0"/>
              <a:t>GRAVES: multa de 40.001 a 300.000 €.</a:t>
            </a:r>
          </a:p>
          <a:p>
            <a:pPr lvl="1"/>
            <a:endParaRPr lang="es-ES" dirty="0"/>
          </a:p>
          <a:p>
            <a:pPr lvl="1"/>
            <a:r>
              <a:rPr lang="es-ES" dirty="0" smtClean="0"/>
              <a:t>MUY GRAVES: multa de 300.001 a 600.000 €.</a:t>
            </a:r>
            <a:endParaRPr lang="es-ES" dirty="0"/>
          </a:p>
        </p:txBody>
      </p:sp>
    </p:spTree>
    <p:extLst>
      <p:ext uri="{BB962C8B-B14F-4D97-AF65-F5344CB8AC3E}">
        <p14:creationId xmlns:p14="http://schemas.microsoft.com/office/powerpoint/2010/main" val="4215491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60" y="0"/>
            <a:ext cx="9126537"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Título"/>
          <p:cNvSpPr>
            <a:spLocks noGrp="1"/>
          </p:cNvSpPr>
          <p:nvPr>
            <p:ph type="title"/>
          </p:nvPr>
        </p:nvSpPr>
        <p:spPr/>
        <p:txBody>
          <a:bodyPr/>
          <a:lstStyle/>
          <a:p>
            <a:endParaRPr lang="es-E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060848"/>
            <a:ext cx="4749800" cy="330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Título"/>
          <p:cNvSpPr>
            <a:spLocks noGrp="1"/>
          </p:cNvSpPr>
          <p:nvPr>
            <p:ph type="body" idx="4294967295"/>
          </p:nvPr>
        </p:nvSpPr>
        <p:spPr>
          <a:xfrm>
            <a:off x="971600" y="2204864"/>
            <a:ext cx="7772400" cy="1500187"/>
          </a:xfrm>
        </p:spPr>
        <p:txBody>
          <a:bodyPr>
            <a:noAutofit/>
          </a:bodyPr>
          <a:lstStyle/>
          <a:p>
            <a:pPr marL="0" indent="0" algn="ctr">
              <a:buNone/>
            </a:pPr>
            <a:r>
              <a:rPr lang="es-ES" dirty="0" smtClean="0"/>
              <a:t/>
            </a:r>
            <a:br>
              <a:rPr lang="es-ES" dirty="0" smtClean="0"/>
            </a:br>
            <a:r>
              <a:rPr lang="es-ES" dirty="0" smtClean="0"/>
              <a:t>MUCHAS GRACIAS POR SU ATENCION!!!</a:t>
            </a:r>
            <a:br>
              <a:rPr lang="es-ES" dirty="0" smtClean="0"/>
            </a:br>
            <a:r>
              <a:rPr lang="es-ES" dirty="0" smtClean="0"/>
              <a:t/>
            </a:r>
            <a:br>
              <a:rPr lang="es-ES" dirty="0" smtClean="0"/>
            </a:br>
            <a:r>
              <a:rPr lang="es-ES" dirty="0"/>
              <a:t/>
            </a:r>
            <a:br>
              <a:rPr lang="es-ES" dirty="0"/>
            </a:br>
            <a:r>
              <a:rPr lang="es-ES" dirty="0" smtClean="0"/>
              <a:t>@romerocampanero.com</a:t>
            </a:r>
            <a:br>
              <a:rPr lang="es-ES" dirty="0" smtClean="0"/>
            </a:br>
            <a:endParaRPr lang="es-ES" dirty="0"/>
          </a:p>
        </p:txBody>
      </p:sp>
    </p:spTree>
    <p:extLst>
      <p:ext uri="{BB962C8B-B14F-4D97-AF65-F5344CB8AC3E}">
        <p14:creationId xmlns:p14="http://schemas.microsoft.com/office/powerpoint/2010/main" val="271331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9525"/>
            <a:ext cx="9126537"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ES" dirty="0" smtClean="0"/>
              <a:t>PROTECCION DE DATOS</a:t>
            </a:r>
            <a:endParaRPr lang="es-ES" dirty="0"/>
          </a:p>
        </p:txBody>
      </p:sp>
      <p:sp>
        <p:nvSpPr>
          <p:cNvPr id="3" name="2 Marcador de contenido"/>
          <p:cNvSpPr>
            <a:spLocks noGrp="1"/>
          </p:cNvSpPr>
          <p:nvPr>
            <p:ph idx="1"/>
          </p:nvPr>
        </p:nvSpPr>
        <p:spPr>
          <a:xfrm>
            <a:off x="457200" y="1600200"/>
            <a:ext cx="8229600" cy="5069160"/>
          </a:xfrm>
        </p:spPr>
        <p:txBody>
          <a:bodyPr>
            <a:normAutofit fontScale="55000" lnSpcReduction="20000"/>
          </a:bodyPr>
          <a:lstStyle/>
          <a:p>
            <a:r>
              <a:rPr lang="es-ES" dirty="0" smtClean="0"/>
              <a:t>I.- L.O.P.D.:</a:t>
            </a:r>
          </a:p>
          <a:p>
            <a:pPr lvl="1"/>
            <a:endParaRPr lang="es-ES" dirty="0"/>
          </a:p>
          <a:p>
            <a:pPr lvl="1"/>
            <a:r>
              <a:rPr lang="es-ES" dirty="0" smtClean="0"/>
              <a:t>Contexto.</a:t>
            </a:r>
          </a:p>
          <a:p>
            <a:pPr lvl="1"/>
            <a:r>
              <a:rPr lang="es-ES" dirty="0" smtClean="0"/>
              <a:t>Conceptos Fundamentales.</a:t>
            </a:r>
          </a:p>
          <a:p>
            <a:endParaRPr lang="es-ES" dirty="0"/>
          </a:p>
          <a:p>
            <a:r>
              <a:rPr lang="es-ES" dirty="0" smtClean="0"/>
              <a:t>2.- La Agencia Española de Protección de Datos.</a:t>
            </a:r>
          </a:p>
          <a:p>
            <a:endParaRPr lang="es-ES" dirty="0" smtClean="0"/>
          </a:p>
          <a:p>
            <a:pPr lvl="1"/>
            <a:r>
              <a:rPr lang="es-ES" dirty="0" smtClean="0"/>
              <a:t>Concepto.</a:t>
            </a:r>
          </a:p>
          <a:p>
            <a:pPr lvl="1"/>
            <a:r>
              <a:rPr lang="es-ES" dirty="0" smtClean="0"/>
              <a:t>Funciones.</a:t>
            </a:r>
          </a:p>
          <a:p>
            <a:pPr lvl="1"/>
            <a:r>
              <a:rPr lang="es-ES" dirty="0" smtClean="0"/>
              <a:t>Estructura.</a:t>
            </a:r>
          </a:p>
          <a:p>
            <a:endParaRPr lang="es-ES" dirty="0" smtClean="0"/>
          </a:p>
          <a:p>
            <a:r>
              <a:rPr lang="es-ES" dirty="0"/>
              <a:t>3</a:t>
            </a:r>
            <a:r>
              <a:rPr lang="es-ES" dirty="0" smtClean="0"/>
              <a:t>.- Aplicación de LOPD.</a:t>
            </a:r>
          </a:p>
          <a:p>
            <a:endParaRPr lang="es-ES" dirty="0" smtClean="0"/>
          </a:p>
          <a:p>
            <a:pPr lvl="1">
              <a:buFontTx/>
              <a:buChar char="-"/>
            </a:pPr>
            <a:r>
              <a:rPr lang="es-ES" dirty="0" smtClean="0"/>
              <a:t>Notificación de ficheros.</a:t>
            </a:r>
          </a:p>
          <a:p>
            <a:pPr lvl="1">
              <a:buFontTx/>
              <a:buChar char="-"/>
            </a:pPr>
            <a:r>
              <a:rPr lang="es-ES" dirty="0" smtClean="0"/>
              <a:t>Elaboración del documento de seguridad.</a:t>
            </a:r>
          </a:p>
          <a:p>
            <a:pPr lvl="1">
              <a:buFontTx/>
              <a:buChar char="-"/>
            </a:pPr>
            <a:r>
              <a:rPr lang="es-ES" dirty="0" smtClean="0"/>
              <a:t>Derecho de información</a:t>
            </a:r>
            <a:r>
              <a:rPr lang="es-ES" dirty="0" smtClean="0"/>
              <a:t>.</a:t>
            </a:r>
            <a:endParaRPr lang="es-ES" dirty="0" smtClean="0"/>
          </a:p>
          <a:p>
            <a:pPr lvl="1">
              <a:buFontTx/>
              <a:buChar char="-"/>
            </a:pPr>
            <a:r>
              <a:rPr lang="es-ES" dirty="0" smtClean="0"/>
              <a:t>Derechos ARCO.</a:t>
            </a:r>
          </a:p>
          <a:p>
            <a:endParaRPr lang="es-ES" dirty="0" smtClean="0"/>
          </a:p>
          <a:p>
            <a:r>
              <a:rPr lang="es-ES" dirty="0"/>
              <a:t>4</a:t>
            </a:r>
            <a:r>
              <a:rPr lang="es-ES" dirty="0" smtClean="0"/>
              <a:t>.- </a:t>
            </a:r>
            <a:r>
              <a:rPr lang="es-ES" dirty="0" smtClean="0"/>
              <a:t>Infracciones y sanciones.</a:t>
            </a:r>
            <a:endParaRPr lang="es-ES" dirty="0" smtClean="0"/>
          </a:p>
          <a:p>
            <a:pPr lvl="1">
              <a:buFontTx/>
              <a:buChar char="-"/>
            </a:pPr>
            <a:endParaRPr lang="es-ES" dirty="0" smtClean="0"/>
          </a:p>
        </p:txBody>
      </p:sp>
    </p:spTree>
    <p:extLst>
      <p:ext uri="{BB962C8B-B14F-4D97-AF65-F5344CB8AC3E}">
        <p14:creationId xmlns:p14="http://schemas.microsoft.com/office/powerpoint/2010/main" val="3962202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9525"/>
            <a:ext cx="9126537"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normAutofit fontScale="90000"/>
          </a:bodyPr>
          <a:lstStyle/>
          <a:p>
            <a:r>
              <a:rPr lang="es-ES" dirty="0" smtClean="0"/>
              <a:t>LOPD</a:t>
            </a:r>
            <a:br>
              <a:rPr lang="es-ES" dirty="0" smtClean="0"/>
            </a:br>
            <a:r>
              <a:rPr lang="es-ES" dirty="0" smtClean="0"/>
              <a:t>CONTEXTO NORMATIVO</a:t>
            </a:r>
            <a:endParaRPr lang="es-ES" dirty="0"/>
          </a:p>
        </p:txBody>
      </p:sp>
      <p:sp>
        <p:nvSpPr>
          <p:cNvPr id="3" name="2 Marcador de contenido"/>
          <p:cNvSpPr>
            <a:spLocks noGrp="1"/>
          </p:cNvSpPr>
          <p:nvPr>
            <p:ph idx="1"/>
          </p:nvPr>
        </p:nvSpPr>
        <p:spPr/>
        <p:txBody>
          <a:bodyPr>
            <a:normAutofit fontScale="62500" lnSpcReduction="20000"/>
          </a:bodyPr>
          <a:lstStyle/>
          <a:p>
            <a:pPr algn="just"/>
            <a:r>
              <a:rPr lang="es-ES" dirty="0" smtClean="0"/>
              <a:t>Ley Orgánica de Protección de Datos de Carácter Personal, que fue aprobada el 13 de diciembre de 1999, y entró en vigor el 14 de enero de 2.000.</a:t>
            </a:r>
          </a:p>
          <a:p>
            <a:pPr algn="just"/>
            <a:endParaRPr lang="es-ES" dirty="0" smtClean="0"/>
          </a:p>
          <a:p>
            <a:pPr algn="just"/>
            <a:r>
              <a:rPr lang="es-ES" dirty="0" smtClean="0"/>
              <a:t>De esta forma la legislación española se adaptó a los requisitos de la UE en lo que respecta al tratamiento de los datos de carácter personal.</a:t>
            </a:r>
          </a:p>
          <a:p>
            <a:pPr algn="just"/>
            <a:endParaRPr lang="es-ES" dirty="0" smtClean="0"/>
          </a:p>
          <a:p>
            <a:pPr algn="just"/>
            <a:r>
              <a:rPr lang="es-ES" dirty="0" smtClean="0"/>
              <a:t>El Real Decreto 994/1999 de Medidas de seguridad de los ficheros automatizados que contengan datos de carácter personal de 11 de junio de 1999 desarrollaba la misma, pero en la actualidad se encuentra derogado desde el 19 de abril de </a:t>
            </a:r>
            <a:r>
              <a:rPr lang="es-ES" dirty="0" smtClean="0"/>
              <a:t>2010.</a:t>
            </a:r>
            <a:endParaRPr lang="es-ES" dirty="0" smtClean="0"/>
          </a:p>
          <a:p>
            <a:pPr algn="just"/>
            <a:endParaRPr lang="es-ES" dirty="0" smtClean="0"/>
          </a:p>
          <a:p>
            <a:pPr algn="just"/>
            <a:r>
              <a:rPr lang="es-ES" dirty="0" smtClean="0"/>
              <a:t>El Real Decreto 1720/2007, de 21 de diciembre de desarrollo de la Ley Orgánica de Protección de Datos, viene a regular tanto los principios de la Ley, como las medidas de seguridad a aplicar en los sistemas de información. </a:t>
            </a:r>
          </a:p>
          <a:p>
            <a:pPr algn="just"/>
            <a:endParaRPr lang="es-ES" dirty="0"/>
          </a:p>
          <a:p>
            <a:pPr algn="just"/>
            <a:endParaRPr lang="es-ES" dirty="0"/>
          </a:p>
        </p:txBody>
      </p:sp>
    </p:spTree>
    <p:extLst>
      <p:ext uri="{BB962C8B-B14F-4D97-AF65-F5344CB8AC3E}">
        <p14:creationId xmlns:p14="http://schemas.microsoft.com/office/powerpoint/2010/main" val="1691536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9525"/>
            <a:ext cx="9126537"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normAutofit fontScale="90000"/>
          </a:bodyPr>
          <a:lstStyle/>
          <a:p>
            <a:r>
              <a:rPr lang="es-ES" dirty="0" smtClean="0"/>
              <a:t>LOPD</a:t>
            </a:r>
            <a:br>
              <a:rPr lang="es-ES" dirty="0" smtClean="0"/>
            </a:br>
            <a:r>
              <a:rPr lang="es-ES" dirty="0" smtClean="0"/>
              <a:t>CONCEPTOS FUNDAMENTALES</a:t>
            </a:r>
            <a:endParaRPr lang="es-ES" dirty="0"/>
          </a:p>
        </p:txBody>
      </p:sp>
      <p:sp>
        <p:nvSpPr>
          <p:cNvPr id="3" name="2 Marcador de contenido"/>
          <p:cNvSpPr>
            <a:spLocks noGrp="1"/>
          </p:cNvSpPr>
          <p:nvPr>
            <p:ph idx="1"/>
          </p:nvPr>
        </p:nvSpPr>
        <p:spPr/>
        <p:txBody>
          <a:bodyPr>
            <a:normAutofit fontScale="55000" lnSpcReduction="20000"/>
          </a:bodyPr>
          <a:lstStyle/>
          <a:p>
            <a:pPr algn="just"/>
            <a:r>
              <a:rPr lang="es-ES" dirty="0" smtClean="0"/>
              <a:t>La ley Orgánica de Protección de Datos tiene por objeto garantizar y proteger, en lo que concierne al tratamiento de los datos personales, las libertades públicas y los derechos fundamentales de las personas física, y especialmente de su honor e intimidad personal y familiar.</a:t>
            </a:r>
          </a:p>
          <a:p>
            <a:pPr algn="just"/>
            <a:endParaRPr lang="es-ES" dirty="0" smtClean="0"/>
          </a:p>
          <a:p>
            <a:pPr algn="just"/>
            <a:r>
              <a:rPr lang="es-ES" dirty="0" smtClean="0"/>
              <a:t>Será de aplicación a los datos de carácter personal registrados en soportes físicos y/o automatizados, que los haga susceptibles de tratamiento y a toda modalidad de uso posterior de esos datos por sectores públicos o privados.</a:t>
            </a:r>
          </a:p>
          <a:p>
            <a:pPr algn="just"/>
            <a:endParaRPr lang="es-ES" dirty="0" smtClean="0"/>
          </a:p>
          <a:p>
            <a:pPr algn="just"/>
            <a:r>
              <a:rPr lang="es-ES" dirty="0" smtClean="0"/>
              <a:t>Un dato personal es cualquier información sobre una persona que la identifique o la haga identificable. Esta información puede ser: nombre, apellidos, dirección, nº  de teléfono, D.N.I., una fotografía, firma, voz, datos sobre la personalidad que aparezcan en su currículo, datos bancarios, matrículas, datos de salud, imágenes de Video-vigilancia, etc.</a:t>
            </a:r>
          </a:p>
          <a:p>
            <a:pPr algn="just"/>
            <a:endParaRPr lang="es-ES" dirty="0"/>
          </a:p>
          <a:p>
            <a:pPr algn="just"/>
            <a:r>
              <a:rPr lang="es-ES" dirty="0" smtClean="0"/>
              <a:t>Fichero, conjunto organizado de datos personales, independientemente de su forma, almacenamiento u organización (en papel, informatizado o mixto). </a:t>
            </a:r>
            <a:endParaRPr lang="es-ES" dirty="0"/>
          </a:p>
        </p:txBody>
      </p:sp>
    </p:spTree>
    <p:extLst>
      <p:ext uri="{BB962C8B-B14F-4D97-AF65-F5344CB8AC3E}">
        <p14:creationId xmlns:p14="http://schemas.microsoft.com/office/powerpoint/2010/main" val="1143038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9525"/>
            <a:ext cx="9126537"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normAutofit fontScale="90000"/>
          </a:bodyPr>
          <a:lstStyle/>
          <a:p>
            <a:r>
              <a:rPr lang="es-ES" dirty="0" smtClean="0"/>
              <a:t>LOPD</a:t>
            </a:r>
            <a:br>
              <a:rPr lang="es-ES" dirty="0" smtClean="0"/>
            </a:br>
            <a:r>
              <a:rPr lang="es-ES" dirty="0" smtClean="0"/>
              <a:t>Clases de datos </a:t>
            </a:r>
            <a:endParaRPr lang="es-ES" dirty="0"/>
          </a:p>
        </p:txBody>
      </p:sp>
      <p:sp>
        <p:nvSpPr>
          <p:cNvPr id="3" name="2 Marcador de contenido"/>
          <p:cNvSpPr>
            <a:spLocks noGrp="1"/>
          </p:cNvSpPr>
          <p:nvPr>
            <p:ph idx="1"/>
          </p:nvPr>
        </p:nvSpPr>
        <p:spPr>
          <a:xfrm>
            <a:off x="3851920" y="2267373"/>
            <a:ext cx="4959978" cy="936105"/>
          </a:xfrm>
        </p:spPr>
        <p:txBody>
          <a:bodyPr>
            <a:normAutofit fontScale="92500" lnSpcReduction="10000"/>
          </a:bodyPr>
          <a:lstStyle/>
          <a:p>
            <a:pPr marL="0" indent="0" algn="just">
              <a:buNone/>
            </a:pPr>
            <a:r>
              <a:rPr lang="es-ES" sz="2200" dirty="0" smtClean="0"/>
              <a:t> Nombre y apellidos, domicilio, datos sobre propiedades y posesiones, cuenta bancaria, estado civil, sexo, etc.</a:t>
            </a:r>
          </a:p>
          <a:p>
            <a:pPr marL="457200" lvl="1" indent="0">
              <a:buNone/>
            </a:pPr>
            <a:endParaRPr lang="es-ES" dirty="0"/>
          </a:p>
          <a:p>
            <a:pPr lvl="1"/>
            <a:endParaRPr lang="es-ES" dirty="0" smtClean="0"/>
          </a:p>
        </p:txBody>
      </p:sp>
      <p:sp>
        <p:nvSpPr>
          <p:cNvPr id="4" name="3 Flecha derecha"/>
          <p:cNvSpPr/>
          <p:nvPr/>
        </p:nvSpPr>
        <p:spPr>
          <a:xfrm>
            <a:off x="1175737" y="2493110"/>
            <a:ext cx="201622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Nivel Básico</a:t>
            </a:r>
            <a:endParaRPr lang="es-ES" dirty="0">
              <a:solidFill>
                <a:schemeClr val="tx1"/>
              </a:solidFill>
            </a:endParaRPr>
          </a:p>
        </p:txBody>
      </p:sp>
      <p:sp>
        <p:nvSpPr>
          <p:cNvPr id="5" name="4 Flecha derecha"/>
          <p:cNvSpPr/>
          <p:nvPr/>
        </p:nvSpPr>
        <p:spPr>
          <a:xfrm>
            <a:off x="1175737" y="3861048"/>
            <a:ext cx="201622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Nivel Medio</a:t>
            </a:r>
            <a:endParaRPr lang="es-ES" dirty="0">
              <a:solidFill>
                <a:schemeClr val="tx1"/>
              </a:solidFill>
            </a:endParaRPr>
          </a:p>
        </p:txBody>
      </p:sp>
      <p:sp>
        <p:nvSpPr>
          <p:cNvPr id="6" name="5 Flecha derecha"/>
          <p:cNvSpPr/>
          <p:nvPr/>
        </p:nvSpPr>
        <p:spPr>
          <a:xfrm>
            <a:off x="1175737" y="5229200"/>
            <a:ext cx="201622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Nivel Alto</a:t>
            </a:r>
            <a:endParaRPr lang="es-ES" dirty="0">
              <a:solidFill>
                <a:schemeClr val="tx1"/>
              </a:solidFill>
            </a:endParaRPr>
          </a:p>
        </p:txBody>
      </p:sp>
      <p:sp>
        <p:nvSpPr>
          <p:cNvPr id="7" name="2 Marcador de contenido"/>
          <p:cNvSpPr txBox="1">
            <a:spLocks/>
          </p:cNvSpPr>
          <p:nvPr/>
        </p:nvSpPr>
        <p:spPr>
          <a:xfrm>
            <a:off x="3419872" y="3419288"/>
            <a:ext cx="5392026" cy="116184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just">
              <a:buFont typeface="Arial" pitchFamily="34" charset="0"/>
              <a:buNone/>
            </a:pPr>
            <a:r>
              <a:rPr lang="es-ES" dirty="0" smtClean="0"/>
              <a:t>Nivel Medio: Infracciones penales, administrativas, información de Hacienda Pública, información de servicios financieros, cumplimientos de obligaciones dinerarias. </a:t>
            </a:r>
          </a:p>
        </p:txBody>
      </p:sp>
      <p:sp>
        <p:nvSpPr>
          <p:cNvPr id="8" name="2 Marcador de contenido"/>
          <p:cNvSpPr txBox="1">
            <a:spLocks/>
          </p:cNvSpPr>
          <p:nvPr/>
        </p:nvSpPr>
        <p:spPr>
          <a:xfrm>
            <a:off x="3328946" y="5080328"/>
            <a:ext cx="5482952" cy="9409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just">
              <a:buFont typeface="Arial" pitchFamily="34" charset="0"/>
              <a:buNone/>
            </a:pPr>
            <a:r>
              <a:rPr lang="es-ES" sz="2000" dirty="0" smtClean="0"/>
              <a:t>Nivel Alto: Ideología, afiliación sindical, creencia, religión, origen racial o étnico, vida sexual, salud.</a:t>
            </a:r>
          </a:p>
        </p:txBody>
      </p:sp>
    </p:spTree>
    <p:extLst>
      <p:ext uri="{BB962C8B-B14F-4D97-AF65-F5344CB8AC3E}">
        <p14:creationId xmlns:p14="http://schemas.microsoft.com/office/powerpoint/2010/main" val="3503751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05" y="-114663"/>
            <a:ext cx="9126537"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normAutofit/>
          </a:bodyPr>
          <a:lstStyle/>
          <a:p>
            <a:r>
              <a:rPr lang="es-ES" dirty="0" smtClean="0"/>
              <a:t>LOPD</a:t>
            </a:r>
            <a:endParaRPr lang="es-ES" dirty="0"/>
          </a:p>
        </p:txBody>
      </p:sp>
      <p:sp>
        <p:nvSpPr>
          <p:cNvPr id="3" name="2 Marcador de contenido"/>
          <p:cNvSpPr>
            <a:spLocks noGrp="1"/>
          </p:cNvSpPr>
          <p:nvPr>
            <p:ph idx="1"/>
          </p:nvPr>
        </p:nvSpPr>
        <p:spPr>
          <a:xfrm>
            <a:off x="457200" y="1600201"/>
            <a:ext cx="8229600" cy="2044823"/>
          </a:xfrm>
        </p:spPr>
        <p:txBody>
          <a:bodyPr>
            <a:normAutofit fontScale="70000" lnSpcReduction="20000"/>
          </a:bodyPr>
          <a:lstStyle/>
          <a:p>
            <a:r>
              <a:rPr lang="es-ES" dirty="0" smtClean="0"/>
              <a:t>TODOS DEBEN CUMPLIR LA LOPD:</a:t>
            </a:r>
          </a:p>
          <a:p>
            <a:endParaRPr lang="es-ES" dirty="0"/>
          </a:p>
          <a:p>
            <a:pPr marL="0" indent="0" algn="just">
              <a:buNone/>
            </a:pPr>
            <a:r>
              <a:rPr lang="es-ES" dirty="0" smtClean="0"/>
              <a:t>	- Todos los Profesionales, Autónomos, Corporaciones, Administraciones Públicas, Empresas o Asociaciones que almacenen o utilicen datos de carácter personal están obligados a cumplir la ley.</a:t>
            </a:r>
          </a:p>
          <a:p>
            <a:endParaRPr lang="es-ES" dirty="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031" y="4132093"/>
            <a:ext cx="1637928" cy="21839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3925" y="4306194"/>
            <a:ext cx="2873896" cy="183570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4338206"/>
            <a:ext cx="1771678" cy="177167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3496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12700"/>
            <a:ext cx="9126537"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ES" dirty="0" smtClean="0"/>
              <a:t>LOPD</a:t>
            </a:r>
            <a:endParaRPr lang="es-ES" dirty="0"/>
          </a:p>
        </p:txBody>
      </p:sp>
      <p:sp>
        <p:nvSpPr>
          <p:cNvPr id="3" name="2 Marcador de contenido"/>
          <p:cNvSpPr>
            <a:spLocks noGrp="1"/>
          </p:cNvSpPr>
          <p:nvPr>
            <p:ph idx="1"/>
          </p:nvPr>
        </p:nvSpPr>
        <p:spPr/>
        <p:txBody>
          <a:bodyPr/>
          <a:lstStyle/>
          <a:p>
            <a:endParaRPr lang="es-ES" dirty="0" smtClean="0"/>
          </a:p>
          <a:p>
            <a:endParaRPr lang="es-ES" dirty="0"/>
          </a:p>
          <a:p>
            <a:pPr marL="0" indent="0" algn="just">
              <a:buNone/>
            </a:pPr>
            <a:r>
              <a:rPr lang="es-ES" dirty="0" smtClean="0"/>
              <a:t>	</a:t>
            </a:r>
            <a:r>
              <a:rPr lang="es-ES" i="1" dirty="0" smtClean="0"/>
              <a:t>LA LOPD NO IMPIDE QUE UTILICEMOS LOS DATOS QUE ALMACENAMOS, SINO QUE REGULA COMO DEBEMOS HACERLO.</a:t>
            </a:r>
            <a:endParaRPr lang="es-ES" i="1" dirty="0"/>
          </a:p>
        </p:txBody>
      </p:sp>
    </p:spTree>
    <p:extLst>
      <p:ext uri="{BB962C8B-B14F-4D97-AF65-F5344CB8AC3E}">
        <p14:creationId xmlns:p14="http://schemas.microsoft.com/office/powerpoint/2010/main" val="3945414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9525"/>
            <a:ext cx="9126537"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normAutofit fontScale="90000"/>
          </a:bodyPr>
          <a:lstStyle/>
          <a:p>
            <a:r>
              <a:rPr lang="es-ES" dirty="0" smtClean="0"/>
              <a:t>AGENCIA ESPAÑOLA DE PROTECCION DE DATOS</a:t>
            </a:r>
            <a:endParaRPr lang="es-ES" dirty="0"/>
          </a:p>
        </p:txBody>
      </p:sp>
      <p:sp>
        <p:nvSpPr>
          <p:cNvPr id="3" name="2 Marcador de contenido"/>
          <p:cNvSpPr>
            <a:spLocks noGrp="1"/>
          </p:cNvSpPr>
          <p:nvPr>
            <p:ph idx="1"/>
          </p:nvPr>
        </p:nvSpPr>
        <p:spPr>
          <a:xfrm>
            <a:off x="457200" y="1600201"/>
            <a:ext cx="8229600" cy="2836912"/>
          </a:xfrm>
        </p:spPr>
        <p:txBody>
          <a:bodyPr>
            <a:normAutofit fontScale="77500" lnSpcReduction="20000"/>
          </a:bodyPr>
          <a:lstStyle/>
          <a:p>
            <a:pPr algn="just"/>
            <a:r>
              <a:rPr lang="es-ES" dirty="0" smtClean="0"/>
              <a:t>Creada en 1993, es la entidad de control encargada de velar por el cumplimiento de la Ley Orgánica de Protección de Datos de Carácter Personal en España.</a:t>
            </a:r>
          </a:p>
          <a:p>
            <a:pPr algn="just"/>
            <a:endParaRPr lang="es-ES" dirty="0" smtClean="0"/>
          </a:p>
          <a:p>
            <a:pPr algn="just"/>
            <a:r>
              <a:rPr lang="es-ES" dirty="0" smtClean="0"/>
              <a:t>Se trata de un ente de derecho público con personalidad jurídica propia y plena capacidad publica y privada que actúa con independencia de la Administración pública en el ejercicio de sus funciones.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2591" y="4653136"/>
            <a:ext cx="3028950"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2357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12700"/>
            <a:ext cx="9126537"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normAutofit fontScale="90000"/>
          </a:bodyPr>
          <a:lstStyle/>
          <a:p>
            <a:r>
              <a:rPr lang="es-ES" dirty="0" smtClean="0"/>
              <a:t>AGENCIA ESPAÑOLA DE PROTECCION DE DATOS</a:t>
            </a:r>
            <a:endParaRPr lang="es-ES" dirty="0"/>
          </a:p>
        </p:txBody>
      </p:sp>
      <p:sp>
        <p:nvSpPr>
          <p:cNvPr id="3" name="2 Marcador de contenido"/>
          <p:cNvSpPr>
            <a:spLocks noGrp="1"/>
          </p:cNvSpPr>
          <p:nvPr>
            <p:ph idx="1"/>
          </p:nvPr>
        </p:nvSpPr>
        <p:spPr>
          <a:xfrm>
            <a:off x="755577" y="1628800"/>
            <a:ext cx="7550330" cy="4525963"/>
          </a:xfrm>
        </p:spPr>
        <p:txBody>
          <a:bodyPr>
            <a:normAutofit fontScale="70000" lnSpcReduction="20000"/>
          </a:bodyPr>
          <a:lstStyle/>
          <a:p>
            <a:r>
              <a:rPr lang="es-ES" dirty="0" smtClean="0"/>
              <a:t>FUNCIONES:</a:t>
            </a:r>
          </a:p>
          <a:p>
            <a:endParaRPr lang="es-ES" dirty="0" smtClean="0"/>
          </a:p>
          <a:p>
            <a:pPr lvl="1" algn="just"/>
            <a:r>
              <a:rPr lang="es-ES" dirty="0" smtClean="0"/>
              <a:t>Velar por el cumplimiento de la legislación sobre protección de datos y controlar su aplicación, en especial en lo relativo a los derechos de información, acceso, rectificación, oposición y cancelación de datos.</a:t>
            </a:r>
          </a:p>
          <a:p>
            <a:pPr lvl="1" algn="just"/>
            <a:r>
              <a:rPr lang="es-ES" dirty="0" smtClean="0"/>
              <a:t>Atender a peticiones y reclamaciones de los afectados.</a:t>
            </a:r>
          </a:p>
          <a:p>
            <a:pPr lvl="1" algn="just"/>
            <a:r>
              <a:rPr lang="es-ES" dirty="0" smtClean="0"/>
              <a:t>Emitir autorizaciones previstas en la Ley.</a:t>
            </a:r>
          </a:p>
          <a:p>
            <a:pPr lvl="1" algn="just"/>
            <a:r>
              <a:rPr lang="es-ES" dirty="0" smtClean="0"/>
              <a:t>Requerir medidas de corrección.</a:t>
            </a:r>
          </a:p>
          <a:p>
            <a:pPr lvl="1" algn="just"/>
            <a:r>
              <a:rPr lang="es-ES" dirty="0" smtClean="0"/>
              <a:t>Ordenar, en caso de ilegalidad, el cese en el tratamiento y la cancelación de los datos.</a:t>
            </a:r>
          </a:p>
          <a:p>
            <a:pPr lvl="1" algn="just"/>
            <a:r>
              <a:rPr lang="es-ES" dirty="0" smtClean="0"/>
              <a:t>Autorizar las transferencias internacionales de datos.</a:t>
            </a:r>
          </a:p>
          <a:p>
            <a:pPr lvl="1" algn="just"/>
            <a:r>
              <a:rPr lang="es-ES" dirty="0" smtClean="0"/>
              <a:t>Participa en la elaboración de normas, informando de los proyectos de normas de desarrollo de esta materia y dictando instrucciones y recomendaciones.</a:t>
            </a:r>
          </a:p>
          <a:p>
            <a:pPr lvl="1"/>
            <a:endParaRPr lang="es-ES" dirty="0" smtClean="0"/>
          </a:p>
          <a:p>
            <a:endParaRPr lang="es-ES" dirty="0"/>
          </a:p>
        </p:txBody>
      </p:sp>
    </p:spTree>
    <p:extLst>
      <p:ext uri="{BB962C8B-B14F-4D97-AF65-F5344CB8AC3E}">
        <p14:creationId xmlns:p14="http://schemas.microsoft.com/office/powerpoint/2010/main" val="201375696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TotalTime>
  <Words>972</Words>
  <Application>Microsoft Office PowerPoint</Application>
  <PresentationFormat>Presentación en pantalla (4:3)</PresentationFormat>
  <Paragraphs>106</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Tema de Office</vt:lpstr>
      <vt:lpstr>PROTECCION DE DATOS DE CARÁCTER PERSONAL</vt:lpstr>
      <vt:lpstr>PROTECCION DE DATOS</vt:lpstr>
      <vt:lpstr>LOPD CONTEXTO NORMATIVO</vt:lpstr>
      <vt:lpstr>LOPD CONCEPTOS FUNDAMENTALES</vt:lpstr>
      <vt:lpstr>LOPD Clases de datos </vt:lpstr>
      <vt:lpstr>LOPD</vt:lpstr>
      <vt:lpstr>LOPD</vt:lpstr>
      <vt:lpstr>AGENCIA ESPAÑOLA DE PROTECCION DE DATOS</vt:lpstr>
      <vt:lpstr>AGENCIA ESPAÑOLA DE PROTECCION DE DATOS</vt:lpstr>
      <vt:lpstr>AGENCIA ESPAÑOLA DE PROTECCION DE DATOS</vt:lpstr>
      <vt:lpstr>APLICACIÓN DE LA LOPD I</vt:lpstr>
      <vt:lpstr>APLICACIÓN DE LA LOPD II</vt:lpstr>
      <vt:lpstr>APLICACIÓN DE LA LOPD III</vt:lpstr>
      <vt:lpstr>APLICACIÓN DE LA LOPD IV</vt:lpstr>
      <vt:lpstr>INFRACCIONES (ART. 44) </vt:lpstr>
      <vt:lpstr>SANCIONES (ART.45)</vt:lpstr>
      <vt:lpstr>Presentación de PowerPoint</vt:lpstr>
    </vt:vector>
  </TitlesOfParts>
  <Company>Luffi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PROTECCION DE DATOS</dc:title>
  <dc:creator>Luffi</dc:creator>
  <cp:lastModifiedBy>Luffi</cp:lastModifiedBy>
  <cp:revision>27</cp:revision>
  <dcterms:created xsi:type="dcterms:W3CDTF">2013-04-01T21:26:01Z</dcterms:created>
  <dcterms:modified xsi:type="dcterms:W3CDTF">2013-04-10T13:39:12Z</dcterms:modified>
</cp:coreProperties>
</file>